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23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021"/>
    <a:srgbClr val="0073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B4A50-E9FD-43CE-81AC-BD9B8C549A2A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111FB-43A2-49F1-BC87-94BC58B63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30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16A96-D3CF-45FC-96C5-350DEF2510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4D7DC9-BB8A-4133-8E08-64FD0BD1E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359CA-7DEC-45EF-BC4D-F2D0917CE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E4266-7614-4D86-A43D-8D7A13134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F7A97-6682-49CB-AD39-246958BB2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7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C99E-5B27-439D-B017-3652AFEC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C80924-A844-4C3C-88EA-384FA5F8AC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3A4D1-685C-4F7A-8521-23F2D1F04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11A41-9296-47A0-B4F7-03AB98115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77BD0-DB0D-469E-BFCC-02EB47319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5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226F3B-1EB8-4D14-B1C2-0AA9CDB627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4380A1-DFE8-49AD-B2BB-A759B6D47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8157C-69A8-4FAD-8FE9-F35194A66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C218C-F95B-488B-9A9F-3BA9E4BFC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21B22-8E79-4E67-B936-1EE4E923E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40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3667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4477" y="373382"/>
            <a:ext cx="11175998" cy="2667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4477" y="625902"/>
            <a:ext cx="11175998" cy="266700"/>
          </a:xfrm>
        </p:spPr>
        <p:txBody>
          <a:bodyPr>
            <a:noAutofit/>
          </a:bodyPr>
          <a:lstStyle>
            <a:lvl1pPr marL="0">
              <a:lnSpc>
                <a:spcPts val="2000"/>
              </a:lnSpc>
              <a:spcAft>
                <a:spcPts val="0"/>
              </a:spcAft>
              <a:buFontTx/>
              <a:buNone/>
              <a:defRPr sz="2300" cap="all">
                <a:solidFill>
                  <a:schemeClr val="tx2"/>
                </a:solidFill>
                <a:latin typeface="Effra Light"/>
              </a:defRPr>
            </a:lvl1pPr>
            <a:lvl2pPr marL="0" indent="0">
              <a:lnSpc>
                <a:spcPts val="2000"/>
              </a:lnSpc>
              <a:spcAft>
                <a:spcPts val="0"/>
              </a:spcAft>
              <a:buFontTx/>
              <a:buNone/>
              <a:defRPr sz="2300" b="0" i="0" cap="all">
                <a:solidFill>
                  <a:schemeClr val="tx2"/>
                </a:solidFill>
                <a:latin typeface="Effra Light"/>
              </a:defRPr>
            </a:lvl2pPr>
            <a:lvl3pPr marL="0" indent="0">
              <a:lnSpc>
                <a:spcPts val="2000"/>
              </a:lnSpc>
              <a:spcAft>
                <a:spcPts val="0"/>
              </a:spcAft>
              <a:buFontTx/>
              <a:buNone/>
              <a:defRPr sz="2300" b="0" i="0" cap="all">
                <a:solidFill>
                  <a:schemeClr val="tx2"/>
                </a:solidFill>
                <a:latin typeface="Effra Light"/>
              </a:defRPr>
            </a:lvl3pPr>
            <a:lvl4pPr marL="0" indent="0">
              <a:lnSpc>
                <a:spcPts val="2000"/>
              </a:lnSpc>
              <a:spcAft>
                <a:spcPts val="0"/>
              </a:spcAft>
              <a:buFontTx/>
              <a:buNone/>
              <a:defRPr sz="2300" b="0" i="0" cap="all">
                <a:solidFill>
                  <a:schemeClr val="tx2"/>
                </a:solidFill>
                <a:latin typeface="Effra Light"/>
              </a:defRPr>
            </a:lvl4pPr>
            <a:lvl5pPr marL="0" indent="0">
              <a:lnSpc>
                <a:spcPts val="2000"/>
              </a:lnSpc>
              <a:spcAft>
                <a:spcPts val="0"/>
              </a:spcAft>
              <a:buFontTx/>
              <a:buNone/>
              <a:defRPr sz="2300" b="0" i="0" cap="all">
                <a:solidFill>
                  <a:schemeClr val="tx2"/>
                </a:solidFill>
                <a:latin typeface="Effra Light"/>
              </a:defRPr>
            </a:lvl5pPr>
            <a:lvl6pPr marL="0" indent="0">
              <a:lnSpc>
                <a:spcPts val="2333"/>
              </a:lnSpc>
              <a:spcAft>
                <a:spcPts val="333"/>
              </a:spcAft>
              <a:buFontTx/>
              <a:buNone/>
              <a:defRPr sz="2300" b="0" i="0" cap="all">
                <a:latin typeface="Effra Light"/>
                <a:cs typeface="Effra Light"/>
              </a:defRPr>
            </a:lvl6pPr>
            <a:lvl7pPr marL="0" indent="0">
              <a:lnSpc>
                <a:spcPts val="2333"/>
              </a:lnSpc>
              <a:spcAft>
                <a:spcPts val="333"/>
              </a:spcAft>
              <a:buFontTx/>
              <a:buNone/>
              <a:defRPr sz="2300" b="0" i="0" cap="all">
                <a:latin typeface="Effra Light"/>
                <a:cs typeface="Effra Light"/>
              </a:defRPr>
            </a:lvl7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defTabSz="914354" rtl="1">
              <a:defRPr/>
            </a:lvl1pPr>
          </a:lstStyle>
          <a:p>
            <a:pPr>
              <a:defRPr/>
            </a:pPr>
            <a:fld id="{50F9D057-3E43-4BE6-B5C0-6E5C0B08D8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defTabSz="914354" rtl="1">
              <a:defRPr/>
            </a:lvl1pPr>
          </a:lstStyle>
          <a:p>
            <a:pPr>
              <a:defRPr/>
            </a:pPr>
            <a:r>
              <a:rPr lang="en-US"/>
              <a:t>Presentation Title (Edit on Slide Master)   |   June 1, 2015   |   Confidential, 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408448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2845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074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EF04901-D934-4182-B66C-C29A0FB7AB7D}"/>
              </a:ext>
            </a:extLst>
          </p:cNvPr>
          <p:cNvGrpSpPr/>
          <p:nvPr userDrawn="1"/>
        </p:nvGrpSpPr>
        <p:grpSpPr>
          <a:xfrm>
            <a:off x="-540" y="6366338"/>
            <a:ext cx="12192540" cy="516103"/>
            <a:chOff x="-540" y="6366338"/>
            <a:chExt cx="12192540" cy="5161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BD0A677-228A-4E63-A08C-F4823EE090DB}"/>
                </a:ext>
              </a:extLst>
            </p:cNvPr>
            <p:cNvSpPr/>
            <p:nvPr/>
          </p:nvSpPr>
          <p:spPr>
            <a:xfrm>
              <a:off x="-540" y="6366338"/>
              <a:ext cx="12192540" cy="484032"/>
            </a:xfrm>
            <a:prstGeom prst="rect">
              <a:avLst/>
            </a:prstGeom>
            <a:solidFill>
              <a:srgbClr val="F3EC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867D32"/>
                </a:solidFill>
              </a:endParaRPr>
            </a:p>
          </p:txBody>
        </p:sp>
        <p:pic>
          <p:nvPicPr>
            <p:cNvPr id="8" name="Picture 2" descr="http://logos-download.com/wp-content/uploads/2016/08/Medtronic_logo.png">
              <a:extLst>
                <a:ext uri="{FF2B5EF4-FFF2-40B4-BE49-F238E27FC236}">
                  <a16:creationId xmlns:a16="http://schemas.microsoft.com/office/drawing/2014/main" id="{3AEBB53A-44D0-477A-B3D8-49350A1B20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56440" y="6369978"/>
              <a:ext cx="2117872" cy="5124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33080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7634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685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E4C6C-69D2-4066-879B-E29505346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8CD40-0F1F-4D12-A802-CA8BE7045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9289B-B281-430E-856F-22ACCEA3D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DCC9D-A228-42DD-B6DB-2D7900508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FD304-52D3-45CB-AE1E-B0E4286F0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42925-7434-4886-90BA-FA2711B77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CCAF6B-3FA2-4BE7-9219-061627558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35CB8-1E98-48D6-839F-E94DFDA45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CE280-F358-4A1D-834C-465FFD3C5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F4D8C-1AA7-48F1-A8BD-ACFEC99D9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4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595FE-4766-47E0-9200-327AB1D59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6BD65-A701-45FF-8808-1FE6A4DCD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B7C26F-7781-4B1B-BD4F-35C0332D5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7D5CA-E612-4F00-BC63-3E6DE540D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DDAD72-153F-409B-8088-1E39DE7A3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68481-8689-4C76-94D6-DCFB93D80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4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EDED4-B138-4851-A9C5-CE854F79F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94646-8AE5-467B-8983-B63DA50EE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82122-9235-4588-BAC0-0B623BB3D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CF8279-C341-4E17-886F-8DFDBE3AFA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935069-D12A-44AD-9F78-ADADE4836C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E3D30F-CEB2-4269-B568-F9B746E1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1E71F3-5A84-4AFA-8480-AAD0E82F4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9DC3C5-0F4F-4B95-B4BA-13B8D16DD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7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A1C12-5867-4AFF-A98F-59DCC2BDA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C307C7-2CA2-4977-9D80-BB6766381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2F0C71-CBEA-43E4-B4AE-1849D2B2F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C903A7-2196-4CB9-8290-BA2B6743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3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F10C1C-998B-407D-9D34-47DC6EB88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347A8A-61AF-445E-BB72-10508C700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7BF0DD-D786-4CA0-A37D-3186A0FD4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1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FE4DA-75A1-4490-863C-16189665E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D02A3-D4A3-4FC7-82C1-52A2A2D00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A5BC03-9BAA-42BC-8975-984AEC01B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7A24C2-BD1C-4B55-8896-3C82781E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A1FAF-2ACE-4150-B307-45E0327FF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B0260F-EB05-4E10-BE22-C3A56F467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64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F8E3-48A3-4FE8-8AC2-C34EC5B3E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97F5A8-D614-4E5B-B742-AF0591FB0B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4A5815-E88B-4E77-8EAF-6EB841F89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249027-484C-4BF4-B8F8-D5B17B6C9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48EA-EDD4-4A96-B56C-8220FE0BBE29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22A800-4653-46CF-A0BA-05D804A5A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24FF9D-0FC7-488F-AD19-6AE7E8880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420F16-420D-4785-A255-96656F1A3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5D5749-4C90-4DF0-9C52-86EB740AE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A6544-299E-4B5E-965B-C236F9710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B48EA-EDD4-4A96-B56C-8220FE0BBE29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EA82F-C93D-421A-A246-78DAAC15EB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7EDC5-6E03-4A1A-AAF8-9DA107CF4A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6772F-B261-4C31-BB2B-EFF10866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8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screen with white text&#10;&#10;Description automatically generated">
            <a:extLst>
              <a:ext uri="{FF2B5EF4-FFF2-40B4-BE49-F238E27FC236}">
                <a16:creationId xmlns:a16="http://schemas.microsoft.com/office/drawing/2014/main" id="{E0F16975-E7D6-143A-F4F1-698E7DE453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36" y="-92431"/>
            <a:ext cx="12200768" cy="7042861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BAEB901-694E-C9C7-EE0E-E5C991EE7B0B}"/>
              </a:ext>
            </a:extLst>
          </p:cNvPr>
          <p:cNvSpPr txBox="1"/>
          <p:nvPr/>
        </p:nvSpPr>
        <p:spPr>
          <a:xfrm>
            <a:off x="2041450" y="910603"/>
            <a:ext cx="7381273" cy="58477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sng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מרעיון ליוזמה ב</a:t>
            </a:r>
            <a:r>
              <a:rPr lang="he-IL" sz="3200" b="1" u="sng" kern="0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-</a:t>
            </a:r>
            <a:r>
              <a:rPr kumimoji="0" lang="he-IL" sz="3200" b="1" i="0" u="sng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</a:t>
            </a:r>
            <a:r>
              <a:rPr kumimoji="0" lang="he-IL" sz="3200" b="1" i="0" u="sng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5 צעדים!</a:t>
            </a:r>
            <a:endParaRPr kumimoji="0" lang="he-IL" b="1" i="0" u="sng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3D1E381-3D56-1834-52D1-B7B39C43BB8A}"/>
              </a:ext>
            </a:extLst>
          </p:cNvPr>
          <p:cNvSpPr txBox="1"/>
          <p:nvPr/>
        </p:nvSpPr>
        <p:spPr>
          <a:xfrm>
            <a:off x="8633286" y="3467880"/>
            <a:ext cx="3238789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3. ביסוס היתכנות</a:t>
            </a:r>
            <a:endParaRPr kumimoji="0" lang="he-IL" sz="20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6A9A970-94F0-C4F5-4540-BAF06EB067AB}"/>
              </a:ext>
            </a:extLst>
          </p:cNvPr>
          <p:cNvSpPr txBox="1"/>
          <p:nvPr/>
        </p:nvSpPr>
        <p:spPr>
          <a:xfrm>
            <a:off x="735494" y="3565836"/>
            <a:ext cx="3886646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5. יישום</a:t>
            </a:r>
            <a:endParaRPr kumimoji="0" lang="he-IL" sz="20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1D6406-BF57-DAD6-091E-EEEE0C622D3B}"/>
              </a:ext>
            </a:extLst>
          </p:cNvPr>
          <p:cNvSpPr txBox="1"/>
          <p:nvPr/>
        </p:nvSpPr>
        <p:spPr>
          <a:xfrm>
            <a:off x="643235" y="1616617"/>
            <a:ext cx="3978905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2. מהות הרעיון והצעת ערך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F743FAA-01D1-CA01-F31A-7C9EFD93C0B5}"/>
              </a:ext>
            </a:extLst>
          </p:cNvPr>
          <p:cNvSpPr txBox="1"/>
          <p:nvPr/>
        </p:nvSpPr>
        <p:spPr>
          <a:xfrm>
            <a:off x="4960550" y="3562657"/>
            <a:ext cx="3331118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4. ניבוי אתגרים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6A9692F-B5A8-F4EB-5109-DD742DA0205D}"/>
              </a:ext>
            </a:extLst>
          </p:cNvPr>
          <p:cNvSpPr txBox="1"/>
          <p:nvPr/>
        </p:nvSpPr>
        <p:spPr>
          <a:xfrm>
            <a:off x="319926" y="2089257"/>
            <a:ext cx="4224992" cy="138499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R="0" lvl="0" indent="0" algn="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ניסוח קצר ופשוט (עד 8 מילים) של הרעיון.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מה הערך והתועלת שנרוויח מיישום הרעיון?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איך נמדוד הצלחה של יישום הרעיון?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 זמן  |  כמות  |  איכות | אחר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A6CE190-D84B-054C-2D32-2C1314C9C11E}"/>
              </a:ext>
            </a:extLst>
          </p:cNvPr>
          <p:cNvSpPr txBox="1"/>
          <p:nvPr/>
        </p:nvSpPr>
        <p:spPr>
          <a:xfrm>
            <a:off x="4938325" y="4042605"/>
            <a:ext cx="3303475" cy="20313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R="0" lvl="0" indent="0" algn="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מה עלול לעכב את פיתוח ויישום הרעיון?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איך נוכל להתגבר על החסמים הצפויים?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A5DBE33-BBFB-F884-CB83-3AF13FE76292}"/>
              </a:ext>
            </a:extLst>
          </p:cNvPr>
          <p:cNvSpPr txBox="1"/>
          <p:nvPr/>
        </p:nvSpPr>
        <p:spPr>
          <a:xfrm>
            <a:off x="316312" y="4029427"/>
            <a:ext cx="4276010" cy="20313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R="0" lvl="0" indent="0" algn="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מה המשאבים הנדרשים ליישום הרעיון?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בניית ציר זמן לתהליך כולו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מהם 3 הצעדים הראשונים לצורך יישום הרעיון?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dirty="0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4511F8D8-A680-F878-7442-C749421821C5}"/>
              </a:ext>
            </a:extLst>
          </p:cNvPr>
          <p:cNvSpPr/>
          <p:nvPr/>
        </p:nvSpPr>
        <p:spPr>
          <a:xfrm>
            <a:off x="9093160" y="-10821"/>
            <a:ext cx="3083284" cy="85079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pic>
        <p:nvPicPr>
          <p:cNvPr id="49" name="Picture 48" descr="A black and white logo&#10;&#10;Description automatically generated">
            <a:extLst>
              <a:ext uri="{FF2B5EF4-FFF2-40B4-BE49-F238E27FC236}">
                <a16:creationId xmlns:a16="http://schemas.microsoft.com/office/drawing/2014/main" id="{A0B3F45F-FA81-6035-72C9-133C381DF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472" y="368465"/>
            <a:ext cx="2857904" cy="465062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E7CE4AD3-5788-2913-1F47-C1D43261BBB6}"/>
              </a:ext>
            </a:extLst>
          </p:cNvPr>
          <p:cNvSpPr txBox="1"/>
          <p:nvPr/>
        </p:nvSpPr>
        <p:spPr>
          <a:xfrm>
            <a:off x="9463929" y="1534591"/>
            <a:ext cx="2485246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1. מה הצורך?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76871D6-EC6B-FD94-7A69-7CC8886B1055}"/>
              </a:ext>
            </a:extLst>
          </p:cNvPr>
          <p:cNvSpPr txBox="1"/>
          <p:nvPr/>
        </p:nvSpPr>
        <p:spPr>
          <a:xfrm>
            <a:off x="4888630" y="2057156"/>
            <a:ext cx="7020789" cy="147732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he-IL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ebo Light" panose="00000400000000000000" pitchFamily="2" charset="-79"/>
                <a:cs typeface="Heebo Light" panose="00000400000000000000" pitchFamily="2" charset="-79"/>
              </a:defRPr>
            </a:lvl1pPr>
          </a:lstStyle>
          <a:p>
            <a:pPr lvl="0" algn="r" rtl="1">
              <a:defRPr/>
            </a:pPr>
            <a:r>
              <a:rPr kumimoji="0" lang="he-IL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באלטשולר שחם אנחנו שואפים תמיד </a:t>
            </a:r>
            <a:r>
              <a:rPr lang="he-IL" dirty="0"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לקבל את החלטות ההשקעה המושכלות ביותר ומקפידים </a:t>
            </a:r>
            <a:r>
              <a:rPr kumimoji="0" lang="he-IL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לחדש, </a:t>
            </a:r>
            <a:r>
              <a:rPr lang="he-IL" dirty="0"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לשפר ולהתמקצע. </a:t>
            </a:r>
          </a:p>
          <a:p>
            <a:pPr lvl="0" algn="r" rtl="1">
              <a:defRPr/>
            </a:pPr>
            <a:r>
              <a:rPr kumimoji="0" lang="he-IL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החדשנות האמיתית בניהול השקעות יכולה להגיע מכל אחד ואחת ובדרכים מגוונות, אנחנו מזמינים </a:t>
            </a:r>
            <a:r>
              <a:rPr kumimoji="0" lang="he-IL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אתכם.ן</a:t>
            </a:r>
            <a:r>
              <a:rPr kumimoji="0" lang="he-IL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</a:t>
            </a:r>
            <a:r>
              <a:rPr lang="he-IL" dirty="0"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לגלות את מה שאנחנו לא יודעים. </a:t>
            </a:r>
            <a:endParaRPr kumimoji="0" lang="he-IL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FE3481-BC2F-A5BB-E5D0-3DB14D2C66B6}"/>
              </a:ext>
            </a:extLst>
          </p:cNvPr>
          <p:cNvSpPr txBox="1"/>
          <p:nvPr/>
        </p:nvSpPr>
        <p:spPr>
          <a:xfrm>
            <a:off x="2007940" y="148376"/>
            <a:ext cx="7381273" cy="58477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האקתון</a:t>
            </a:r>
            <a:r>
              <a:rPr kumimoji="0" lang="he-IL" sz="32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עתיד עולם ההשקעות</a:t>
            </a:r>
            <a:endParaRPr kumimoji="0" lang="he-IL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346E00-A293-86AF-9A88-2863408A2273}"/>
              </a:ext>
            </a:extLst>
          </p:cNvPr>
          <p:cNvSpPr txBox="1"/>
          <p:nvPr/>
        </p:nvSpPr>
        <p:spPr>
          <a:xfrm>
            <a:off x="8676654" y="3560564"/>
            <a:ext cx="3217018" cy="46166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3. ביסוס היתכנות</a:t>
            </a:r>
            <a:endParaRPr kumimoji="0" lang="he-IL" sz="20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9C2AC2-701A-7914-8C52-B83293652E98}"/>
              </a:ext>
            </a:extLst>
          </p:cNvPr>
          <p:cNvSpPr txBox="1"/>
          <p:nvPr/>
        </p:nvSpPr>
        <p:spPr>
          <a:xfrm>
            <a:off x="8686593" y="4020263"/>
            <a:ext cx="3173350" cy="20313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R="0" lvl="0" indent="0" algn="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Segoe UI" panose="020B0502040204020203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400" dirty="0"/>
              <a:t>איזה מידע חסר לנו כדי להוכיח שהרעיון ישים וכדאי?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400" dirty="0"/>
              <a:t>חוות דעת של מומחים...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400" dirty="0"/>
              <a:t>פידבק ראשוני ממשתמשים פוטנציאליים.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1400" dirty="0"/>
              <a:t>האם ניתן לבחון את הרעיון באמצעות: ניסוי, בדיקה,  אבטיפוס, דמו, פיילוט... במינימום עלות ומינימום זמן?</a:t>
            </a:r>
          </a:p>
        </p:txBody>
      </p:sp>
    </p:spTree>
    <p:extLst>
      <p:ext uri="{BB962C8B-B14F-4D97-AF65-F5344CB8AC3E}">
        <p14:creationId xmlns:p14="http://schemas.microsoft.com/office/powerpoint/2010/main" val="312736501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186</Words>
  <Application>Microsoft Office PowerPoint</Application>
  <PresentationFormat>מסך רחב</PresentationFormat>
  <Paragraphs>30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Effra Light</vt:lpstr>
      <vt:lpstr>Open Sans</vt:lpstr>
      <vt:lpstr>Segoe UI</vt:lpstr>
      <vt:lpstr>Times New Roman</vt:lpstr>
      <vt:lpstr>2_Office Theme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Dafna Cosidoy</dc:creator>
  <cp:lastModifiedBy>ענת ישראלי שרון</cp:lastModifiedBy>
  <cp:revision>38</cp:revision>
  <dcterms:created xsi:type="dcterms:W3CDTF">2021-06-27T09:23:50Z</dcterms:created>
  <dcterms:modified xsi:type="dcterms:W3CDTF">2024-07-21T10:19:47Z</dcterms:modified>
</cp:coreProperties>
</file>